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4" r:id="rId5"/>
    <p:sldId id="265" r:id="rId6"/>
    <p:sldId id="267" r:id="rId7"/>
    <p:sldId id="269" r:id="rId8"/>
    <p:sldId id="271" r:id="rId9"/>
    <p:sldId id="273" r:id="rId10"/>
    <p:sldId id="276" r:id="rId11"/>
    <p:sldId id="278" r:id="rId12"/>
    <p:sldId id="280" r:id="rId13"/>
    <p:sldId id="282" r:id="rId14"/>
    <p:sldId id="284" r:id="rId15"/>
    <p:sldId id="285" r:id="rId16"/>
    <p:sldId id="287" r:id="rId17"/>
    <p:sldId id="289" r:id="rId18"/>
    <p:sldId id="291" r:id="rId19"/>
    <p:sldId id="292" r:id="rId20"/>
    <p:sldId id="293" r:id="rId21"/>
    <p:sldId id="294" r:id="rId22"/>
    <p:sldId id="296" r:id="rId23"/>
    <p:sldId id="298" r:id="rId24"/>
    <p:sldId id="300" r:id="rId25"/>
    <p:sldId id="301" r:id="rId26"/>
    <p:sldId id="30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742"/>
  </p:normalViewPr>
  <p:slideViewPr>
    <p:cSldViewPr snapToGrid="0" snapToObjects="1">
      <p:cViewPr>
        <p:scale>
          <a:sx n="43" d="100"/>
          <a:sy n="43" d="100"/>
        </p:scale>
        <p:origin x="108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rtezmusictools.nl/muziekgeschiedenis_new/stijlveranderingen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UpAcPAipD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1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nl/imgres?imgurl=http://www.madisonavenuejournal.com/images/266a.jpg&amp;imgrefurl=http://www.madisonavenuejournal.com/2007/11/20/ad_art_grows_in_value/&amp;usg=__BD2ohUSn_Uz_DebaHJk95SJwERk=&amp;h=800&amp;w=600&amp;sz=170&amp;hl=nl&amp;start=1&amp;tbnid=EXptTB9R9pOU9M:&amp;tbnh=143&amp;tbnw=107&amp;prev=/images?q=revue+negre&amp;gbv=2&amp;hl=nl&amp;sa=G" TargetMode="Externa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MrdhgWR9Zk" TargetMode="External"/><Relationship Id="rId4" Type="http://schemas.openxmlformats.org/officeDocument/2006/relationships/hyperlink" Target="http://www.youtube.com/watch?v=QDvcGhoGvZk&amp;feature=related#http://www.youtube.com/watch?v=QDvcGhoGvZk&amp;feature=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MAtL7n_-r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2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3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4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5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6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>
                <a:latin typeface="Bernard MT Condensed" charset="0"/>
                <a:ea typeface="ＭＳ Ｐゴシック" charset="0"/>
                <a:cs typeface="ＭＳ Ｐゴシック" charset="0"/>
              </a:rPr>
              <a:t>Herhaling</a:t>
            </a:r>
            <a:r>
              <a:rPr lang="en-US" b="1" dirty="0">
                <a:latin typeface="Bernard MT Condensed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latin typeface="Bernard MT Condensed" charset="0"/>
                <a:ea typeface="ＭＳ Ｐゴシック" charset="0"/>
                <a:cs typeface="ＭＳ Ｐゴシック" charset="0"/>
              </a:rPr>
              <a:t>Modern (1900 </a:t>
            </a:r>
            <a:r>
              <a:rPr lang="mr-IN" b="1" dirty="0" smtClean="0">
                <a:latin typeface="Bernard MT Condensed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Bernard MT Condensed" charset="0"/>
                <a:ea typeface="ＭＳ Ｐゴシック" charset="0"/>
                <a:cs typeface="ＭＳ Ｐゴシック" charset="0"/>
              </a:rPr>
              <a:t> 1950)</a:t>
            </a:r>
            <a:endParaRPr lang="nl-NL" b="1" dirty="0">
              <a:latin typeface="Bernard MT Condense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nl-NL" sz="6600" dirty="0" err="1">
                <a:solidFill>
                  <a:schemeClr val="bg1"/>
                </a:solidFill>
                <a:effectLst/>
                <a:latin typeface="Stencil" charset="0"/>
                <a:ea typeface="ＭＳ Ｐゴシック" charset="-128"/>
              </a:rPr>
              <a:t>Muziek</a:t>
            </a:r>
            <a:endParaRPr lang="nl-NL" altLang="nl-NL" sz="6600" dirty="0">
              <a:solidFill>
                <a:schemeClr val="bg1"/>
              </a:solidFill>
              <a:effectLst/>
              <a:latin typeface="Stencil" charset="0"/>
              <a:ea typeface="ＭＳ Ｐゴシック" charset="-128"/>
            </a:endParaRPr>
          </a:p>
        </p:txBody>
      </p:sp>
      <p:pic>
        <p:nvPicPr>
          <p:cNvPr id="1026" name="Picture 2" descr="e stijl: kunstenaars streefde naar een universele uitbeeldingsvorm, dus in ieder land hetzelfde! De "/>
          <p:cNvPicPr>
            <a:picLocks noChangeAspect="1" noChangeArrowheads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" y="274321"/>
            <a:ext cx="53721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Hoe beschrijf je de muziek?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Dissonante klanken (scherp)</a:t>
            </a:r>
          </a:p>
          <a:p>
            <a:r>
              <a:rPr lang="nl-NL" dirty="0" smtClean="0"/>
              <a:t>Regels worden losgelaten</a:t>
            </a:r>
          </a:p>
          <a:p>
            <a:r>
              <a:rPr lang="nl-NL" dirty="0" smtClean="0"/>
              <a:t>Diepste emoties staan centraal</a:t>
            </a:r>
          </a:p>
          <a:p>
            <a:r>
              <a:rPr lang="nl-NL" dirty="0" smtClean="0"/>
              <a:t>Voorliefde primitieve culturen = PUUR</a:t>
            </a:r>
          </a:p>
          <a:p>
            <a:r>
              <a:rPr lang="nl-NL" dirty="0" smtClean="0"/>
              <a:t>Muziek hoeft niet “mooi” te klinken, het gaat om uitdrukken emoties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>
                <a:ea typeface="ＭＳ Ｐゴシック" charset="-128"/>
              </a:rPr>
              <a:t>Kenmerken </a:t>
            </a:r>
            <a:r>
              <a:rPr lang="nl-NL" altLang="nl-NL" b="1" dirty="0" smtClean="0">
                <a:ea typeface="ＭＳ Ｐゴシック" charset="-128"/>
              </a:rPr>
              <a:t>Muziek - </a:t>
            </a:r>
            <a:r>
              <a:rPr lang="nl-NL" altLang="nl-NL" sz="2400" b="1" dirty="0" smtClean="0">
                <a:ea typeface="ＭＳ Ｐゴシック" charset="-128"/>
              </a:rPr>
              <a:t>Muziek </a:t>
            </a:r>
            <a:r>
              <a:rPr lang="nl-NL" altLang="nl-NL" sz="2400" b="1" dirty="0">
                <a:ea typeface="ＭＳ Ｐゴシック" charset="-128"/>
              </a:rPr>
              <a:t>van uitersten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charset="0"/>
              <a:buChar char="u"/>
              <a:defRPr/>
            </a:pPr>
            <a:r>
              <a:rPr lang="nl-NL" sz="2200" b="1" u="sng" dirty="0"/>
              <a:t>Andere klankkleuren</a:t>
            </a:r>
            <a:r>
              <a:rPr lang="nl-NL" sz="2200" b="1" dirty="0"/>
              <a:t>: </a:t>
            </a:r>
            <a:r>
              <a:rPr lang="nl-NL" sz="2200" dirty="0"/>
              <a:t>Slagwerk en blaasinstrumenten worden belangrijker en er ontstaan allerlei nieuwe vormen van instrumenteren: geen gebruikelijke ensembles meer, maar allerlei 'vreemde' combinaties van instrumenten.</a:t>
            </a:r>
          </a:p>
          <a:p>
            <a:pPr>
              <a:buFont typeface="Wingdings" charset="0"/>
              <a:buChar char="u"/>
              <a:defRPr/>
            </a:pPr>
            <a:endParaRPr lang="nl-NL" sz="2200" dirty="0"/>
          </a:p>
          <a:p>
            <a:pPr>
              <a:buFont typeface="Wingdings" charset="0"/>
              <a:buChar char="u"/>
              <a:defRPr/>
            </a:pPr>
            <a:r>
              <a:rPr lang="nl-NL" sz="2200" b="1" dirty="0">
                <a:ea typeface="ＭＳ Ｐゴシック" charset="0"/>
                <a:cs typeface="ＭＳ Ｐゴシック" charset="0"/>
              </a:rPr>
              <a:t>Extremen</a:t>
            </a:r>
            <a:r>
              <a:rPr lang="nl-NL" sz="2200" dirty="0">
                <a:ea typeface="ＭＳ Ｐゴシック" charset="0"/>
                <a:cs typeface="ＭＳ Ｐゴシック" charset="0"/>
              </a:rPr>
              <a:t> in </a:t>
            </a:r>
            <a:r>
              <a:rPr lang="nl-NL" sz="2200" b="1" u="sng" dirty="0">
                <a:ea typeface="ＭＳ Ｐゴシック" charset="0"/>
                <a:cs typeface="ＭＳ Ｐゴシック" charset="0"/>
              </a:rPr>
              <a:t>dynamiek</a:t>
            </a:r>
            <a:r>
              <a:rPr lang="nl-NL" sz="2200" b="1" dirty="0">
                <a:ea typeface="ＭＳ Ｐゴシック" charset="0"/>
                <a:cs typeface="ＭＳ Ｐゴシック" charset="0"/>
              </a:rPr>
              <a:t> </a:t>
            </a:r>
            <a:r>
              <a:rPr lang="nl-NL" sz="2200" dirty="0">
                <a:ea typeface="ＭＳ Ｐゴシック" charset="0"/>
                <a:cs typeface="ＭＳ Ｐゴシック" charset="0"/>
              </a:rPr>
              <a:t>(abrupte overgangen van zacht naar hard)</a:t>
            </a:r>
          </a:p>
          <a:p>
            <a:pPr>
              <a:buFont typeface="Wingdings" charset="0"/>
              <a:buChar char="u"/>
              <a:defRPr/>
            </a:pPr>
            <a:endParaRPr lang="nl-NL" sz="22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u"/>
              <a:defRPr/>
            </a:pPr>
            <a:r>
              <a:rPr lang="nl-NL" sz="2200" b="1" u="sng" dirty="0">
                <a:ea typeface="ＭＳ Ｐゴシック" charset="0"/>
                <a:cs typeface="ＭＳ Ｐゴシック" charset="0"/>
              </a:rPr>
              <a:t>Fragmentarisch</a:t>
            </a:r>
            <a:r>
              <a:rPr lang="nl-NL" sz="2200" u="sng" dirty="0">
                <a:ea typeface="ＭＳ Ｐゴシック" charset="0"/>
                <a:cs typeface="ＭＳ Ｐゴシック" charset="0"/>
              </a:rPr>
              <a:t> </a:t>
            </a:r>
            <a:r>
              <a:rPr lang="nl-NL" sz="2200" dirty="0">
                <a:ea typeface="ＭＳ Ｐゴシック" charset="0"/>
                <a:cs typeface="ＭＳ Ｐゴシック" charset="0"/>
              </a:rPr>
              <a:t>(motieven worden steeds herhaald en gevarieerd)</a:t>
            </a:r>
          </a:p>
          <a:p>
            <a:pPr>
              <a:buFont typeface="Wingdings" charset="0"/>
              <a:buChar char="u"/>
              <a:defRPr/>
            </a:pPr>
            <a:endParaRPr lang="nl-NL" sz="22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u"/>
              <a:defRPr/>
            </a:pPr>
            <a:r>
              <a:rPr lang="nl-NL" sz="2200" dirty="0">
                <a:ea typeface="ＭＳ Ｐゴシック" charset="0"/>
                <a:cs typeface="ＭＳ Ｐゴシック" charset="0"/>
              </a:rPr>
              <a:t>Ritme als basis van muziek, complex en grillig</a:t>
            </a:r>
          </a:p>
          <a:p>
            <a:pPr>
              <a:buFont typeface="Wingdings" charset="0"/>
              <a:buChar char="u"/>
              <a:defRPr/>
            </a:pPr>
            <a:endParaRPr lang="nl-NL" sz="22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u"/>
              <a:defRPr/>
            </a:pPr>
            <a:r>
              <a:rPr lang="nl-NL" sz="2200" dirty="0">
                <a:ea typeface="ＭＳ Ｐゴシック" charset="0"/>
                <a:cs typeface="ＭＳ Ｐゴシック" charset="0"/>
              </a:rPr>
              <a:t>Gebruik van </a:t>
            </a:r>
            <a:r>
              <a:rPr lang="nl-NL" sz="2200" b="1" u="sng" dirty="0">
                <a:ea typeface="ＭＳ Ｐゴシック" charset="0"/>
                <a:cs typeface="ＭＳ Ｐゴシック" charset="0"/>
              </a:rPr>
              <a:t>dissonanten</a:t>
            </a:r>
          </a:p>
          <a:p>
            <a:pPr>
              <a:buFont typeface="Wingdings" charset="0"/>
              <a:buChar char="u"/>
              <a:defRPr/>
            </a:pPr>
            <a:endParaRPr lang="nl-NL" sz="2200" b="1" u="sng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u"/>
              <a:defRPr/>
            </a:pPr>
            <a:r>
              <a:rPr lang="nl-NL" sz="2200" b="1" u="sng" dirty="0">
                <a:ea typeface="ＭＳ Ｐゴシック" charset="0"/>
                <a:cs typeface="ＭＳ Ｐゴシック" charset="0"/>
              </a:rPr>
              <a:t>Spreekgezang</a:t>
            </a:r>
          </a:p>
          <a:p>
            <a:pPr>
              <a:buFont typeface="Wingdings" charset="0"/>
              <a:buChar char="u"/>
              <a:defRPr/>
            </a:pPr>
            <a:endParaRPr lang="nl-NL" sz="1800" b="1" u="sng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u"/>
              <a:defRPr/>
            </a:pPr>
            <a:endParaRPr lang="nl-NL" sz="18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u"/>
              <a:defRPr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7099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0"/>
              <a:buChar char="u"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0"/>
              <a:buChar char="u"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0" y="2967039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nl-NL" sz="1800">
                <a:hlinkClick r:id="rId2"/>
              </a:rPr>
              <a:t>http://www.artezmusictools.nl/muziekgeschiedenis_new/stijlveranderingen/index.html</a:t>
            </a:r>
            <a:endParaRPr lang="nl-NL" altLang="nl-NL" sz="1800"/>
          </a:p>
        </p:txBody>
      </p:sp>
    </p:spTree>
    <p:extLst>
      <p:ext uri="{BB962C8B-B14F-4D97-AF65-F5344CB8AC3E}">
        <p14:creationId xmlns:p14="http://schemas.microsoft.com/office/powerpoint/2010/main" val="1386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Font typeface="Wingdings" charset="0"/>
              <a:buChar char="u"/>
              <a:defRPr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Componisten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van begin 20e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eeuw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bv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Strawinksy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hebben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veel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belangstelling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voor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Jazz, Blues en 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volksmuziek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	</a:t>
            </a:r>
          </a:p>
          <a:p>
            <a:pPr marL="609600" indent="-609600">
              <a:buFont typeface="Wingdings" charset="0"/>
              <a:buAutoNum type="arabicPeriod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Jazz is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volksmuziek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van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Amerika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Veel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meer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mogelijkheden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voor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uiten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gevoel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door </a:t>
            </a:r>
            <a:r>
              <a:rPr lang="en-US" sz="2800" b="1" dirty="0" err="1" smtClean="0">
                <a:ea typeface="ＭＳ Ｐゴシック" charset="0"/>
                <a:cs typeface="ＭＳ Ｐゴシック" charset="0"/>
              </a:rPr>
              <a:t>improvisatie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mr-IN" sz="2800" dirty="0" smtClean="0"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ligt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niet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vast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609600" indent="-609600">
              <a:buFont typeface="Wingdings" charset="0"/>
              <a:buAutoNum type="arabicPeriod"/>
              <a:defRPr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Ritmische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opzwepend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nieuw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!</a:t>
            </a:r>
          </a:p>
          <a:p>
            <a:pPr marL="609600" indent="-609600">
              <a:buFont typeface="Wingdings" charset="0"/>
              <a:buAutoNum type="arabicPeriod"/>
              <a:defRPr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Volksmuziek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geen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vaste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regels</a:t>
            </a:r>
          </a:p>
          <a:p>
            <a:pPr marL="609600" indent="-609600"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609600" indent="-609600"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609600" indent="-609600">
              <a:buNone/>
              <a:defRPr/>
            </a:pPr>
            <a:endParaRPr lang="nl-NL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z="3200" dirty="0">
                <a:ea typeface="ＭＳ Ｐゴシック" charset="-128"/>
              </a:rPr>
              <a:t>Blues en jazz werden een </a:t>
            </a:r>
            <a:r>
              <a:rPr lang="nl-NL" altLang="nl-NL" sz="3200" b="1" dirty="0">
                <a:ea typeface="ＭＳ Ｐゴシック" charset="-128"/>
              </a:rPr>
              <a:t>nieuwe muziekstroming </a:t>
            </a:r>
            <a:r>
              <a:rPr lang="nl-NL" altLang="nl-NL" sz="3200" dirty="0">
                <a:ea typeface="ＭＳ Ｐゴシック" charset="-128"/>
              </a:rPr>
              <a:t>naast de ‘officiële’ klassieke muziek en stonden aan de wieg van de rock ’n </a:t>
            </a:r>
            <a:r>
              <a:rPr lang="nl-NL" altLang="nl-NL" sz="3200" dirty="0" err="1">
                <a:ea typeface="ＭＳ Ｐゴシック" charset="-128"/>
              </a:rPr>
              <a:t>roll</a:t>
            </a:r>
            <a:r>
              <a:rPr lang="nl-NL" altLang="nl-NL" sz="3200" dirty="0">
                <a:ea typeface="ＭＳ Ｐゴシック" charset="-128"/>
              </a:rPr>
              <a:t> en latere popmuziek. Jazzmuziek ontketent een dansrage; los dansen</a:t>
            </a:r>
          </a:p>
          <a:p>
            <a:endParaRPr lang="nl-NL" altLang="nl-NL" dirty="0">
              <a:ea typeface="ＭＳ Ｐゴシック" charset="-128"/>
            </a:endParaRPr>
          </a:p>
          <a:p>
            <a:r>
              <a:rPr lang="nl-NL" altLang="nl-NL" dirty="0">
                <a:ea typeface="ＭＳ Ｐゴシック" charset="-128"/>
                <a:hlinkClick r:id="rId2"/>
              </a:rPr>
              <a:t>https://www.youtube.com/watch?v=pUpAcPAipDA</a:t>
            </a:r>
            <a:endParaRPr lang="nl-NL" altLang="nl-NL" dirty="0">
              <a:ea typeface="ＭＳ Ｐゴシック" charset="-128"/>
            </a:endParaRPr>
          </a:p>
          <a:p>
            <a:endParaRPr lang="nl-NL" altLang="nl-NL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2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1860172"/>
                  </p:ext>
                </p:extLst>
              </p:nvPr>
            </p:nvGraphicFramePr>
            <p:xfrm>
              <a:off x="1141411" y="609600"/>
              <a:ext cx="9906000" cy="550984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411" y="609600"/>
                <a:ext cx="9906000" cy="55098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02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u="sng">
                <a:latin typeface="Verdana" charset="0"/>
                <a:ea typeface="ＭＳ Ｐゴシック" charset="0"/>
                <a:cs typeface="ＭＳ Ｐゴシック" charset="0"/>
              </a:rPr>
              <a:t>Jazz Muziek</a:t>
            </a:r>
            <a:endParaRPr lang="nl-NL" sz="4800" b="1" u="sng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>
                <a:ea typeface="ＭＳ Ｐゴシック" charset="-128"/>
              </a:rPr>
              <a:t>Blues</a:t>
            </a:r>
          </a:p>
          <a:p>
            <a:pPr eaLnBrk="1" hangingPunct="1"/>
            <a:r>
              <a:rPr lang="en-US" altLang="nl-NL">
                <a:ea typeface="ＭＳ Ｐゴシック" charset="-128"/>
              </a:rPr>
              <a:t>Ragtime</a:t>
            </a:r>
          </a:p>
          <a:p>
            <a:pPr eaLnBrk="1" hangingPunct="1"/>
            <a:r>
              <a:rPr lang="en-US" altLang="nl-NL">
                <a:ea typeface="ＭＳ Ｐゴシック" charset="-128"/>
              </a:rPr>
              <a:t>Jazz</a:t>
            </a:r>
          </a:p>
          <a:p>
            <a:pPr eaLnBrk="1" hangingPunct="1"/>
            <a:endParaRPr lang="en-US" altLang="nl-NL">
              <a:ea typeface="ＭＳ Ｐゴシック" charset="-128"/>
            </a:endParaRPr>
          </a:p>
          <a:p>
            <a:pPr eaLnBrk="1" hangingPunct="1"/>
            <a:r>
              <a:rPr lang="en-US" altLang="nl-NL" b="1">
                <a:ea typeface="ＭＳ Ｐゴシック" charset="-128"/>
              </a:rPr>
              <a:t>Revue Nègre</a:t>
            </a:r>
          </a:p>
          <a:p>
            <a:pPr eaLnBrk="1" hangingPunct="1"/>
            <a:endParaRPr lang="en-US" altLang="nl-NL" b="1">
              <a:ea typeface="ＭＳ Ｐゴシック" charset="-128"/>
            </a:endParaRPr>
          </a:p>
          <a:p>
            <a:pPr eaLnBrk="1" hangingPunct="1"/>
            <a:r>
              <a:rPr lang="en-US" altLang="nl-NL" b="1">
                <a:ea typeface="ＭＳ Ｐゴシック" charset="-128"/>
              </a:rPr>
              <a:t>Andere volksmuziek (Bartok)</a:t>
            </a:r>
          </a:p>
          <a:p>
            <a:pPr eaLnBrk="1" hangingPunct="1"/>
            <a:endParaRPr lang="nl-NL" altLang="nl-NL" b="1">
              <a:ea typeface="ＭＳ Ｐゴシック" charset="-128"/>
            </a:endParaRPr>
          </a:p>
        </p:txBody>
      </p:sp>
      <p:pic>
        <p:nvPicPr>
          <p:cNvPr id="27651" name="Picture 4" descr="266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274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9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 smtClean="0">
                <a:ea typeface="ＭＳ Ｐゴシック" charset="-128"/>
              </a:rPr>
              <a:t>     Jazz </a:t>
            </a:r>
            <a:r>
              <a:rPr lang="nl-NL" altLang="nl-NL" b="1" dirty="0">
                <a:ea typeface="ＭＳ Ｐゴシック" charset="-128"/>
              </a:rPr>
              <a:t>en </a:t>
            </a:r>
            <a:r>
              <a:rPr lang="nl-NL" altLang="nl-NL" b="1" dirty="0" smtClean="0">
                <a:ea typeface="ＭＳ Ｐゴシック" charset="-128"/>
              </a:rPr>
              <a:t>Blues </a:t>
            </a:r>
            <a:r>
              <a:rPr lang="mr-IN" altLang="nl-NL" b="1" dirty="0" smtClean="0">
                <a:ea typeface="ＭＳ Ｐゴシック" charset="-128"/>
              </a:rPr>
              <a:t>–</a:t>
            </a:r>
            <a:r>
              <a:rPr lang="nl-NL" altLang="nl-NL" b="1" dirty="0" smtClean="0">
                <a:ea typeface="ＭＳ Ｐゴシック" charset="-128"/>
              </a:rPr>
              <a:t> belangrijke termen</a:t>
            </a:r>
            <a:endParaRPr lang="nl-NL" altLang="nl-NL" b="1" dirty="0">
              <a:ea typeface="ＭＳ Ｐゴシック" charset="-128"/>
            </a:endParaRPr>
          </a:p>
        </p:txBody>
      </p:sp>
      <p:pic>
        <p:nvPicPr>
          <p:cNvPr id="2867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6284"/>
          <a:stretch>
            <a:fillRect/>
          </a:stretch>
        </p:blipFill>
        <p:spPr/>
      </p:pic>
      <p:sp>
        <p:nvSpPr>
          <p:cNvPr id="28675" name="Tekstvak 2"/>
          <p:cNvSpPr txBox="1">
            <a:spLocks noChangeArrowheads="1"/>
          </p:cNvSpPr>
          <p:nvPr/>
        </p:nvSpPr>
        <p:spPr bwMode="auto">
          <a:xfrm>
            <a:off x="3886200" y="2590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endParaRPr lang="nl-NL" altLang="nl-NL" sz="1800"/>
          </a:p>
        </p:txBody>
      </p:sp>
      <p:sp>
        <p:nvSpPr>
          <p:cNvPr id="28676" name="Tekstvak 4"/>
          <p:cNvSpPr txBox="1">
            <a:spLocks noChangeArrowheads="1"/>
          </p:cNvSpPr>
          <p:nvPr/>
        </p:nvSpPr>
        <p:spPr bwMode="auto">
          <a:xfrm>
            <a:off x="1524000" y="18288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nl-NL" sz="3600" b="1">
                <a:solidFill>
                  <a:srgbClr val="FFCEC1"/>
                </a:solidFill>
              </a:rPr>
              <a:t>IMPROVISATIE</a:t>
            </a:r>
          </a:p>
        </p:txBody>
      </p:sp>
      <p:sp>
        <p:nvSpPr>
          <p:cNvPr id="28677" name="Tekstvak 5"/>
          <p:cNvSpPr txBox="1">
            <a:spLocks noChangeArrowheads="1"/>
          </p:cNvSpPr>
          <p:nvPr/>
        </p:nvSpPr>
        <p:spPr bwMode="auto">
          <a:xfrm>
            <a:off x="1524000" y="2743201"/>
            <a:ext cx="427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nl-NL" sz="3600" b="1">
                <a:solidFill>
                  <a:srgbClr val="FFCEC1"/>
                </a:solidFill>
              </a:rPr>
              <a:t>BlUE NOTES</a:t>
            </a:r>
          </a:p>
        </p:txBody>
      </p:sp>
      <p:sp>
        <p:nvSpPr>
          <p:cNvPr id="28678" name="Tekstvak 6"/>
          <p:cNvSpPr txBox="1">
            <a:spLocks noChangeArrowheads="1"/>
          </p:cNvSpPr>
          <p:nvPr/>
        </p:nvSpPr>
        <p:spPr bwMode="auto">
          <a:xfrm>
            <a:off x="1524000" y="38100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nl-NL" sz="3600" b="1">
                <a:solidFill>
                  <a:srgbClr val="FFCEC1"/>
                </a:solidFill>
              </a:rPr>
              <a:t>BLUESSCHEMA</a:t>
            </a:r>
          </a:p>
        </p:txBody>
      </p:sp>
      <p:sp>
        <p:nvSpPr>
          <p:cNvPr id="28679" name="Tekstvak 7"/>
          <p:cNvSpPr txBox="1">
            <a:spLocks noChangeArrowheads="1"/>
          </p:cNvSpPr>
          <p:nvPr/>
        </p:nvSpPr>
        <p:spPr bwMode="auto">
          <a:xfrm>
            <a:off x="1524000" y="5638800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nl-NL" sz="3600" b="1" dirty="0">
                <a:solidFill>
                  <a:srgbClr val="FFCEC1"/>
                </a:solidFill>
              </a:rPr>
              <a:t>DIRTY </a:t>
            </a:r>
            <a:r>
              <a:rPr lang="nl-NL" altLang="nl-NL" sz="3600" b="1" dirty="0" err="1" smtClean="0">
                <a:solidFill>
                  <a:srgbClr val="FFCEC1"/>
                </a:solidFill>
              </a:rPr>
              <a:t>iNTONATION</a:t>
            </a:r>
            <a:endParaRPr lang="nl-NL" altLang="nl-NL" sz="3600" b="1" dirty="0">
              <a:solidFill>
                <a:srgbClr val="FFCEC1"/>
              </a:solidFill>
            </a:endParaRPr>
          </a:p>
        </p:txBody>
      </p:sp>
      <p:sp>
        <p:nvSpPr>
          <p:cNvPr id="28680" name="Tekstvak 8"/>
          <p:cNvSpPr txBox="1">
            <a:spLocks noChangeArrowheads="1"/>
          </p:cNvSpPr>
          <p:nvPr/>
        </p:nvSpPr>
        <p:spPr bwMode="auto">
          <a:xfrm>
            <a:off x="1524000" y="4876801"/>
            <a:ext cx="982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nl-NL" sz="3600" b="1">
                <a:solidFill>
                  <a:srgbClr val="FFCEC1"/>
                </a:solidFill>
              </a:rPr>
              <a:t>RITME SECTIE  SWINGEND </a:t>
            </a:r>
          </a:p>
        </p:txBody>
      </p:sp>
    </p:spTree>
    <p:extLst>
      <p:ext uri="{BB962C8B-B14F-4D97-AF65-F5344CB8AC3E}">
        <p14:creationId xmlns:p14="http://schemas.microsoft.com/office/powerpoint/2010/main" val="2128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u="sng">
                <a:latin typeface="Verdana" charset="0"/>
                <a:ea typeface="ＭＳ Ｐゴシック" charset="0"/>
                <a:cs typeface="ＭＳ Ｐゴシック" charset="0"/>
              </a:rPr>
              <a:t>Voorbeelden</a:t>
            </a:r>
            <a:endParaRPr lang="nl-NL" sz="4800" b="1" u="sng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charset="0"/>
              <a:buChar char="u"/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Originele</a:t>
            </a:r>
            <a:r>
              <a:rPr lang="en-US" dirty="0">
                <a:ea typeface="ＭＳ Ｐゴシック" charset="0"/>
                <a:cs typeface="ＭＳ Ｐゴシック" charset="0"/>
              </a:rPr>
              <a:t> Ragtime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nl-NL" sz="1800" dirty="0">
                <a:ea typeface="ＭＳ Ｐゴシック" charset="0"/>
                <a:cs typeface="ＭＳ Ｐゴシック" charset="0"/>
                <a:hlinkClick r:id="rId2"/>
              </a:rPr>
              <a:t>http://www.youtube.com/watch?v=pMAtL7n_-rc</a:t>
            </a:r>
            <a:endParaRPr lang="nl-NL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u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Ragtime Debussy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800" dirty="0">
                <a:ea typeface="ＭＳ Ｐゴシック" charset="0"/>
                <a:cs typeface="ＭＳ Ｐゴシック" charset="0"/>
                <a:hlinkClick r:id="rId3"/>
              </a:rPr>
              <a:t>http://www.youtube.com/watch?v=XMrdhgWR9Zk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u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Ragtime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Strawinsky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u"/>
              <a:defRPr/>
            </a:pPr>
            <a:endParaRPr lang="nl-NL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1800" dirty="0">
                <a:ea typeface="ＭＳ Ｐゴシック" charset="0"/>
                <a:cs typeface="ＭＳ Ｐゴシック" charset="0"/>
                <a:hlinkClick r:id="rId4"/>
              </a:rPr>
              <a:t>http://www.youtube.com/watch?v=QDvcGhoGvZk&amp;feature=related</a:t>
            </a:r>
            <a:endParaRPr lang="en-US" sz="1800" dirty="0">
              <a:ea typeface="ＭＳ Ｐゴシック" charset="0"/>
              <a:cs typeface="ＭＳ Ｐゴシック" charset="0"/>
              <a:hlinkClick r:id="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  <a:hlinkClick r:id="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  <a:hlinkClick r:id="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  <a:hlinkClick r:id="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1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Originele Ragtime</a:t>
            </a:r>
            <a:endParaRPr lang="nl-NL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9748207"/>
                  </p:ext>
                </p:extLst>
              </p:nvPr>
            </p:nvGraphicFramePr>
            <p:xfrm>
              <a:off x="1141413" y="2667000"/>
              <a:ext cx="9906000" cy="3619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413" y="2667000"/>
                <a:ext cx="9906000" cy="3619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9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>
                <a:ea typeface="ＭＳ Ｐゴシック" charset="-128"/>
              </a:rPr>
              <a:t>Begin 20</a:t>
            </a:r>
            <a:r>
              <a:rPr lang="nl-NL" altLang="nl-NL" baseline="30000">
                <a:ea typeface="ＭＳ Ｐゴシック" charset="-128"/>
              </a:rPr>
              <a:t>e</a:t>
            </a:r>
            <a:r>
              <a:rPr lang="nl-NL" altLang="nl-NL">
                <a:ea typeface="ＭＳ Ｐゴシック" charset="-128"/>
              </a:rPr>
              <a:t>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609601"/>
            <a:ext cx="9069387" cy="5334002"/>
          </a:xfrm>
          <a:solidFill>
            <a:srgbClr val="FF0000"/>
          </a:solidFill>
        </p:spPr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pPr marL="0" indent="0" algn="ctr">
              <a:buNone/>
              <a:defRPr/>
            </a:pPr>
            <a:r>
              <a:rPr lang="nl-NL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Condensed Medium"/>
                <a:cs typeface="Avenir Next Condensed Medium"/>
              </a:rPr>
              <a:t>Veel</a:t>
            </a:r>
          </a:p>
          <a:p>
            <a:pPr marL="0" indent="0" algn="ctr">
              <a:buNone/>
              <a:defRPr/>
            </a:pPr>
            <a:r>
              <a:rPr lang="nl-NL" sz="9600" b="1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Condensed Medium"/>
                <a:cs typeface="Avenir Next Condensed Medium"/>
              </a:rPr>
              <a:t>veranderingen!</a:t>
            </a:r>
          </a:p>
        </p:txBody>
      </p:sp>
    </p:spTree>
    <p:extLst>
      <p:ext uri="{BB962C8B-B14F-4D97-AF65-F5344CB8AC3E}">
        <p14:creationId xmlns:p14="http://schemas.microsoft.com/office/powerpoint/2010/main" val="13668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Ragtime Debussy</a:t>
            </a:r>
            <a:endParaRPr lang="nl-NL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0653"/>
                  </p:ext>
                </p:extLst>
              </p:nvPr>
            </p:nvGraphicFramePr>
            <p:xfrm>
              <a:off x="1141413" y="2667000"/>
              <a:ext cx="9906000" cy="3124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413" y="2667000"/>
                <a:ext cx="9906000" cy="31242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hthoek 4"/>
          <p:cNvSpPr/>
          <p:nvPr/>
        </p:nvSpPr>
        <p:spPr>
          <a:xfrm>
            <a:off x="4248379" y="3244334"/>
            <a:ext cx="36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youtu.be</a:t>
            </a:r>
            <a:r>
              <a:rPr lang="nl-NL" dirty="0"/>
              <a:t>/XMrdhgWR9Zk</a:t>
            </a:r>
          </a:p>
        </p:txBody>
      </p:sp>
    </p:spTree>
    <p:extLst>
      <p:ext uri="{BB962C8B-B14F-4D97-AF65-F5344CB8AC3E}">
        <p14:creationId xmlns:p14="http://schemas.microsoft.com/office/powerpoint/2010/main" val="4759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Ragtime </a:t>
            </a:r>
            <a:r>
              <a:rPr lang="nl-NL" dirty="0" err="1" smtClean="0"/>
              <a:t>Strawinsky</a:t>
            </a:r>
            <a:endParaRPr lang="nl-NL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570071"/>
                  </p:ext>
                </p:extLst>
              </p:nvPr>
            </p:nvGraphicFramePr>
            <p:xfrm>
              <a:off x="1141413" y="2667000"/>
              <a:ext cx="9906000" cy="3124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413" y="2667000"/>
                <a:ext cx="9906000" cy="31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9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30722" name="Picture 4" descr="EdisonStandard">
            <a:hlinkClick r:id="" action="ppaction://noaction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609601"/>
            <a:ext cx="5676900" cy="5521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3174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 b="14961"/>
          <a:stretch>
            <a:fillRect/>
          </a:stretch>
        </p:blipFill>
        <p:spPr>
          <a:xfrm>
            <a:off x="1141413" y="1123950"/>
            <a:ext cx="9905998" cy="4667251"/>
          </a:xfrm>
        </p:spPr>
      </p:pic>
    </p:spTree>
    <p:extLst>
      <p:ext uri="{BB962C8B-B14F-4D97-AF65-F5344CB8AC3E}">
        <p14:creationId xmlns:p14="http://schemas.microsoft.com/office/powerpoint/2010/main" val="3101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 b="1">
                <a:ea typeface="ＭＳ Ｐゴシック" charset="-128"/>
              </a:rPr>
              <a:t>Volkskunst als bron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2324099"/>
            <a:ext cx="9905998" cy="312420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nl-NL" altLang="nl-NL" sz="2800" dirty="0">
                <a:ea typeface="ＭＳ Ｐゴシック" charset="-128"/>
              </a:rPr>
              <a:t>3 manieren om volksmuziek gebruiken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nl-NL" altLang="nl-NL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nl-NL" altLang="nl-NL" dirty="0">
                <a:ea typeface="ＭＳ Ｐゴシック" charset="-128"/>
              </a:rPr>
              <a:t>1. </a:t>
            </a:r>
            <a:r>
              <a:rPr lang="nl-NL" altLang="nl-NL" b="1" u="sng" dirty="0">
                <a:latin typeface="Arial" charset="0"/>
                <a:ea typeface="ＭＳ Ｐゴシック" charset="-128"/>
              </a:rPr>
              <a:t>Directe overname</a:t>
            </a:r>
            <a:r>
              <a:rPr lang="nl-NL" altLang="nl-NL" b="1" dirty="0">
                <a:latin typeface="Arial" charset="0"/>
                <a:ea typeface="ＭＳ Ｐゴシック" charset="-128"/>
              </a:rPr>
              <a:t>: Hij neemt volksmelodieën met begeleiding en al over in zijn muziek. </a:t>
            </a:r>
            <a:endParaRPr lang="nl-NL" altLang="nl-NL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nl-NL" altLang="nl-NL" dirty="0">
                <a:ea typeface="ＭＳ Ｐゴシック" charset="-128"/>
              </a:rPr>
              <a:t>2. </a:t>
            </a:r>
            <a:r>
              <a:rPr lang="nl-NL" altLang="nl-NL" u="sng" dirty="0">
                <a:ea typeface="ＭＳ Ｐゴシック" charset="-128"/>
              </a:rPr>
              <a:t>V</a:t>
            </a:r>
            <a:r>
              <a:rPr lang="nl-NL" altLang="nl-NL" b="1" u="sng" dirty="0">
                <a:latin typeface="Arial" charset="0"/>
                <a:ea typeface="ＭＳ Ｐゴシック" charset="-128"/>
              </a:rPr>
              <a:t>erwerking van het materiaal</a:t>
            </a:r>
            <a:r>
              <a:rPr lang="nl-NL" altLang="nl-NL" b="1" dirty="0">
                <a:latin typeface="Arial" charset="0"/>
                <a:ea typeface="ＭＳ Ｐゴシック" charset="-128"/>
              </a:rPr>
              <a:t>: Hij neemt motieven uit de volksmuziek over en verwerkt die in zijn muziek </a:t>
            </a:r>
            <a:endParaRPr lang="nl-NL" altLang="nl-NL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nl-NL" altLang="nl-NL" dirty="0">
                <a:ea typeface="ＭＳ Ｐゴシック" charset="-128"/>
              </a:rPr>
              <a:t>3. </a:t>
            </a:r>
            <a:r>
              <a:rPr lang="nl-NL" altLang="nl-NL" b="1" u="sng" dirty="0">
                <a:latin typeface="Arial" charset="0"/>
                <a:ea typeface="ＭＳ Ｐゴシック" charset="-128"/>
              </a:rPr>
              <a:t>Nieuwe werken in die stijl</a:t>
            </a:r>
            <a:r>
              <a:rPr lang="nl-NL" altLang="nl-NL" b="1" dirty="0">
                <a:latin typeface="Arial" charset="0"/>
                <a:ea typeface="ＭＳ Ｐゴシック" charset="-128"/>
              </a:rPr>
              <a:t>: Hij componeert nieuwe werken waarin hij  de stijl van de volksmuziek opneemt.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nl-NL" altLang="nl-NL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4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2394708"/>
                  </p:ext>
                </p:extLst>
              </p:nvPr>
            </p:nvGraphicFramePr>
            <p:xfrm>
              <a:off x="969963" y="609600"/>
              <a:ext cx="9906000" cy="56959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963" y="609600"/>
                <a:ext cx="9906000" cy="5695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5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9259696"/>
                  </p:ext>
                </p:extLst>
              </p:nvPr>
            </p:nvGraphicFramePr>
            <p:xfrm>
              <a:off x="1141413" y="1123950"/>
              <a:ext cx="9906000" cy="46672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413" y="1123950"/>
                <a:ext cx="9906000" cy="4667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7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>
                <a:ea typeface="ＭＳ Ｐゴシック" charset="-128"/>
              </a:rPr>
              <a:t>Schilderkunst voor en na 20</a:t>
            </a:r>
            <a:r>
              <a:rPr lang="nl-NL" altLang="nl-NL" baseline="30000">
                <a:ea typeface="ＭＳ Ｐゴシック" charset="-128"/>
              </a:rPr>
              <a:t>e</a:t>
            </a:r>
            <a:r>
              <a:rPr lang="nl-NL" altLang="nl-NL">
                <a:ea typeface="ＭＳ Ｐゴシック" charset="-128"/>
              </a:rPr>
              <a:t> eeuw</a:t>
            </a:r>
          </a:p>
        </p:txBody>
      </p:sp>
      <p:pic>
        <p:nvPicPr>
          <p:cNvPr id="1638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26" r="-58826"/>
          <a:stretch>
            <a:fillRect/>
          </a:stretch>
        </p:blipFill>
        <p:spPr>
          <a:xfrm>
            <a:off x="-740728" y="1920876"/>
            <a:ext cx="8229601" cy="4525962"/>
          </a:xfrm>
        </p:spPr>
      </p:pic>
      <p:pic>
        <p:nvPicPr>
          <p:cNvPr id="16387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2" y="2194560"/>
            <a:ext cx="4393247" cy="425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7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04814"/>
            <a:ext cx="752475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766059" y="609600"/>
            <a:ext cx="8281351" cy="1905000"/>
          </a:xfrm>
        </p:spPr>
        <p:txBody>
          <a:bodyPr anchorCtr="0">
            <a:normAutofit/>
          </a:bodyPr>
          <a:lstStyle/>
          <a:p>
            <a:pPr eaLnBrk="1" hangingPunct="1"/>
            <a:r>
              <a:rPr lang="nl-NL" altLang="nl-NL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De 20</a:t>
            </a:r>
            <a:r>
              <a:rPr lang="nl-NL" altLang="nl-NL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e</a:t>
            </a:r>
            <a:r>
              <a:rPr lang="nl-NL" altLang="nl-NL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 eeuw</a:t>
            </a:r>
            <a:r>
              <a:rPr lang="nl-NL" alt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/>
            </a:r>
            <a:br>
              <a:rPr lang="nl-NL" alt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</a:br>
            <a:r>
              <a:rPr lang="nl-NL" alt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Spiegel aan scherven</a:t>
            </a:r>
          </a:p>
        </p:txBody>
      </p:sp>
      <p:sp>
        <p:nvSpPr>
          <p:cNvPr id="6246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446020" y="2332038"/>
            <a:ext cx="7807643" cy="4525962"/>
          </a:xfrm>
        </p:spPr>
        <p:txBody>
          <a:bodyPr/>
          <a:lstStyle/>
          <a:p>
            <a:pPr eaLnBrk="1" hangingPunct="1"/>
            <a:endParaRPr lang="nl-NL" altLang="nl-NL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nl-NL" altLang="nl-N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Afscheid </a:t>
            </a:r>
            <a:r>
              <a:rPr lang="nl-NL" altLang="nl-NL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van traditionele kunst</a:t>
            </a:r>
          </a:p>
          <a:p>
            <a:pPr eaLnBrk="1" hangingPunct="1"/>
            <a:r>
              <a:rPr lang="nl-NL" altLang="nl-NL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Periode van moderne kunst</a:t>
            </a:r>
          </a:p>
          <a:p>
            <a:pPr eaLnBrk="1" hangingPunct="1"/>
            <a:r>
              <a:rPr lang="nl-NL" altLang="nl-NL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Twee wereldoorlogen</a:t>
            </a:r>
          </a:p>
          <a:p>
            <a:pPr eaLnBrk="1" hangingPunct="1"/>
            <a:r>
              <a:rPr lang="nl-NL" altLang="nl-NL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Explosie van stijlen en stromingen</a:t>
            </a:r>
          </a:p>
          <a:p>
            <a:pPr eaLnBrk="1" hangingPunct="1"/>
            <a:r>
              <a:rPr lang="nl-NL" altLang="nl-NL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Technische ontwikkelingen</a:t>
            </a:r>
          </a:p>
        </p:txBody>
      </p:sp>
      <p:pic>
        <p:nvPicPr>
          <p:cNvPr id="17412" name="Picture 5" descr="Mauret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266700"/>
            <a:ext cx="1905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Gasmaskers_loopgra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3" y="3455988"/>
            <a:ext cx="1676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Ford_T_Henry_19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47" y="4237038"/>
            <a:ext cx="1981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EdisonStandar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47" y="1938336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hthoek 1"/>
          <p:cNvSpPr>
            <a:spLocks noChangeArrowheads="1"/>
          </p:cNvSpPr>
          <p:nvPr/>
        </p:nvSpPr>
        <p:spPr bwMode="auto">
          <a:xfrm>
            <a:off x="2209800" y="1997075"/>
            <a:ext cx="7543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nl-NL" sz="2800" dirty="0"/>
              <a:t>De 20e eeuw is de periode van </a:t>
            </a:r>
            <a:r>
              <a:rPr lang="nl-NL" altLang="nl-NL" sz="2800" b="1" u="sng" dirty="0"/>
              <a:t>nieuwe </a:t>
            </a:r>
            <a:r>
              <a:rPr lang="nl-NL" altLang="nl-NL" sz="2800" dirty="0"/>
              <a:t>muziek. Moderne muziek, avant-garde, of experimentele muziek. In alle soorten en genres worden musici ertoe gedreven, voortdurend iets </a:t>
            </a:r>
            <a:r>
              <a:rPr lang="nl-NL" altLang="nl-NL" sz="2800" b="1" u="sng" dirty="0"/>
              <a:t>nieuws</a:t>
            </a:r>
            <a:r>
              <a:rPr lang="nl-NL" altLang="nl-NL" sz="2800" b="1" dirty="0"/>
              <a:t> </a:t>
            </a:r>
            <a:r>
              <a:rPr lang="nl-NL" altLang="nl-NL" sz="2800" dirty="0"/>
              <a:t>te doen. Het expressionisme is een stroming in de Europese kunst die zich vooral manifesteerde in de jaren 1905 tot 1940.</a:t>
            </a:r>
          </a:p>
        </p:txBody>
      </p:sp>
    </p:spTree>
    <p:extLst>
      <p:ext uri="{BB962C8B-B14F-4D97-AF65-F5344CB8AC3E}">
        <p14:creationId xmlns:p14="http://schemas.microsoft.com/office/powerpoint/2010/main" val="19279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sz="3600">
                <a:latin typeface="Tahoma" charset="0"/>
                <a:ea typeface="ＭＳ Ｐゴシック" charset="-128"/>
              </a:rPr>
              <a:t/>
            </a:r>
            <a:br>
              <a:rPr lang="nl-NL" altLang="nl-NL" sz="3600">
                <a:latin typeface="Tahoma" charset="0"/>
                <a:ea typeface="ＭＳ Ｐゴシック" charset="-128"/>
              </a:rPr>
            </a:br>
            <a:endParaRPr lang="nl-NL" altLang="nl-NL" sz="3600">
              <a:latin typeface="Tahoma" charset="0"/>
              <a:ea typeface="ＭＳ Ｐゴシック" charset="-128"/>
            </a:endParaRP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981200" y="908050"/>
            <a:ext cx="8229600" cy="518795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nl-NL" altLang="nl-NL" sz="4800" b="1" dirty="0">
                <a:solidFill>
                  <a:schemeClr val="tx2"/>
                </a:solidFill>
                <a:latin typeface="Comic Sans MS" charset="0"/>
                <a:ea typeface="ＭＳ Ｐゴシック" charset="-128"/>
              </a:rPr>
              <a:t>Expressionisme</a:t>
            </a:r>
          </a:p>
          <a:p>
            <a:pPr algn="ctr" eaLnBrk="1" hangingPunct="1">
              <a:buFont typeface="Wingdings" charset="2"/>
              <a:buNone/>
            </a:pPr>
            <a:endParaRPr lang="nl-NL" altLang="nl-NL" dirty="0">
              <a:latin typeface="Comic Sans MS" charset="0"/>
              <a:ea typeface="ＭＳ Ｐゴシック" charset="-128"/>
            </a:endParaRPr>
          </a:p>
          <a:p>
            <a:pPr algn="ctr" eaLnBrk="1" hangingPunct="1">
              <a:buFont typeface="Wingdings" charset="2"/>
              <a:buNone/>
            </a:pPr>
            <a:r>
              <a:rPr lang="nl-NL" altLang="nl-NL" sz="2400" dirty="0">
                <a:latin typeface="Comic Sans MS" charset="0"/>
                <a:ea typeface="ＭＳ Ｐゴシック" charset="-128"/>
              </a:rPr>
              <a:t>	</a:t>
            </a:r>
            <a:r>
              <a:rPr lang="nl-NL" altLang="nl-NL" sz="3200" dirty="0">
                <a:latin typeface="Comic Sans MS" charset="0"/>
                <a:ea typeface="ＭＳ Ｐゴシック" charset="-128"/>
              </a:rPr>
              <a:t>*Uitdrukking geven aan hetgeen </a:t>
            </a:r>
            <a:r>
              <a:rPr lang="nl-NL" altLang="nl-NL" sz="3200" b="1" u="sng" dirty="0">
                <a:solidFill>
                  <a:srgbClr val="FFFFCC"/>
                </a:solidFill>
                <a:latin typeface="Comic Sans MS" charset="0"/>
                <a:ea typeface="ＭＳ Ｐゴシック" charset="-128"/>
              </a:rPr>
              <a:t>achter</a:t>
            </a:r>
            <a:r>
              <a:rPr lang="nl-NL" altLang="nl-NL" sz="3200" dirty="0">
                <a:latin typeface="Comic Sans MS" charset="0"/>
                <a:ea typeface="ＭＳ Ｐゴシック" charset="-128"/>
              </a:rPr>
              <a:t> het </a:t>
            </a:r>
            <a:r>
              <a:rPr lang="nl-NL" altLang="nl-NL" sz="3200" b="1" u="sng" dirty="0">
                <a:solidFill>
                  <a:srgbClr val="FFFFCC"/>
                </a:solidFill>
                <a:latin typeface="Comic Sans MS" charset="0"/>
                <a:ea typeface="ＭＳ Ｐゴシック" charset="-128"/>
              </a:rPr>
              <a:t>zichtbare</a:t>
            </a:r>
            <a:r>
              <a:rPr lang="nl-NL" altLang="nl-NL" sz="3200" dirty="0">
                <a:solidFill>
                  <a:srgbClr val="FFFFCC"/>
                </a:solidFill>
                <a:latin typeface="Comic Sans MS" charset="0"/>
                <a:ea typeface="ＭＳ Ｐゴシック" charset="-128"/>
              </a:rPr>
              <a:t> </a:t>
            </a:r>
            <a:r>
              <a:rPr lang="nl-NL" altLang="nl-NL" sz="3200" dirty="0">
                <a:latin typeface="Comic Sans MS" charset="0"/>
                <a:ea typeface="ＭＳ Ｐゴシック" charset="-128"/>
              </a:rPr>
              <a:t>schuilgaat. De nadruk ligt op het rechtstreeks tot uitdrukking brengen van – vaak </a:t>
            </a:r>
            <a:r>
              <a:rPr lang="nl-NL" altLang="nl-NL" sz="3200" b="1" u="sng" dirty="0">
                <a:solidFill>
                  <a:srgbClr val="FFFFCC"/>
                </a:solidFill>
                <a:latin typeface="Comic Sans MS" charset="0"/>
                <a:ea typeface="ＭＳ Ｐゴシック" charset="-128"/>
              </a:rPr>
              <a:t>heftige –emoties</a:t>
            </a:r>
          </a:p>
          <a:p>
            <a:pPr algn="ctr" eaLnBrk="1" hangingPunct="1">
              <a:buFont typeface="Wingdings" charset="2"/>
              <a:buNone/>
            </a:pPr>
            <a:endParaRPr lang="nl-NL" altLang="nl-NL" sz="3200" dirty="0">
              <a:latin typeface="Comic Sans M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>
                <a:ea typeface="ＭＳ Ｐゴシック" charset="-128"/>
              </a:rPr>
              <a:t>Voor kunstenaars: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altLang="nl-NL" sz="2400" dirty="0">
                <a:ea typeface="ＭＳ Ｐゴシック" charset="-128"/>
              </a:rPr>
              <a:t>Bestaande </a:t>
            </a:r>
            <a:r>
              <a:rPr lang="nl-NL" altLang="nl-NL" sz="2400" b="1" dirty="0">
                <a:ea typeface="ＭＳ Ｐゴシック" charset="-128"/>
              </a:rPr>
              <a:t>regels </a:t>
            </a:r>
            <a:r>
              <a:rPr lang="nl-NL" altLang="nl-NL" sz="2400" b="1" u="sng" dirty="0">
                <a:ea typeface="ＭＳ Ｐゴシック" charset="-128"/>
              </a:rPr>
              <a:t>beperken </a:t>
            </a:r>
            <a:r>
              <a:rPr lang="nl-NL" altLang="nl-NL" sz="2400" dirty="0">
                <a:ea typeface="ＭＳ Ｐゴシック" charset="-128"/>
              </a:rPr>
              <a:t>de vrijheid</a:t>
            </a:r>
          </a:p>
          <a:p>
            <a:endParaRPr lang="nl-NL" altLang="nl-NL" sz="2400" dirty="0">
              <a:ea typeface="ＭＳ Ｐゴシック" charset="-128"/>
            </a:endParaRPr>
          </a:p>
          <a:p>
            <a:r>
              <a:rPr lang="nl-NL" altLang="nl-NL" sz="2400" dirty="0">
                <a:ea typeface="ＭＳ Ｐゴシック" charset="-128"/>
              </a:rPr>
              <a:t>Interesse in “primitieve culturen” (</a:t>
            </a:r>
            <a:r>
              <a:rPr lang="nl-NL" altLang="nl-NL" sz="2400" u="sng" dirty="0">
                <a:ea typeface="ＭＳ Ｐゴシック" charset="-128"/>
              </a:rPr>
              <a:t>is </a:t>
            </a:r>
            <a:r>
              <a:rPr lang="nl-NL" altLang="nl-NL" sz="2400" b="1" u="sng" dirty="0">
                <a:ea typeface="ＭＳ Ｐゴシック" charset="-128"/>
              </a:rPr>
              <a:t>puur</a:t>
            </a:r>
            <a:r>
              <a:rPr lang="nl-NL" altLang="nl-NL" sz="2400" dirty="0">
                <a:ea typeface="ＭＳ Ｐゴシック" charset="-128"/>
              </a:rPr>
              <a:t> en echt)</a:t>
            </a:r>
          </a:p>
          <a:p>
            <a:endParaRPr lang="nl-NL" altLang="nl-NL" sz="2400" dirty="0">
              <a:ea typeface="ＭＳ Ｐゴシック" charset="-128"/>
            </a:endParaRPr>
          </a:p>
          <a:p>
            <a:endParaRPr lang="nl-NL" altLang="nl-NL" sz="2400" dirty="0">
              <a:ea typeface="ＭＳ Ｐゴシック" charset="-128"/>
            </a:endParaRPr>
          </a:p>
          <a:p>
            <a:r>
              <a:rPr lang="nl-NL" altLang="nl-NL" sz="2400" dirty="0">
                <a:ea typeface="ＭＳ Ｐゴシック" charset="-128"/>
              </a:rPr>
              <a:t>Stijl </a:t>
            </a:r>
            <a:r>
              <a:rPr lang="nl-NL" altLang="nl-NL" sz="2400" b="1" dirty="0">
                <a:ea typeface="ＭＳ Ｐゴシック" charset="-128"/>
              </a:rPr>
              <a:t>sluit </a:t>
            </a:r>
            <a:r>
              <a:rPr lang="nl-NL" altLang="nl-NL" sz="2400" b="1" u="sng" dirty="0">
                <a:ea typeface="ＭＳ Ｐゴシック" charset="-128"/>
              </a:rPr>
              <a:t>niet </a:t>
            </a:r>
            <a:r>
              <a:rPr lang="nl-NL" altLang="nl-NL" sz="2400" dirty="0">
                <a:ea typeface="ＭＳ Ｐゴシック" charset="-128"/>
              </a:rPr>
              <a:t>altijd aan bij smaak van het grote publiek</a:t>
            </a:r>
          </a:p>
          <a:p>
            <a:endParaRPr lang="nl-NL" altLang="nl-NL" sz="2400" dirty="0">
              <a:ea typeface="ＭＳ Ｐゴシック" charset="-128"/>
            </a:endParaRPr>
          </a:p>
        </p:txBody>
      </p:sp>
      <p:pic>
        <p:nvPicPr>
          <p:cNvPr id="34819" name="Afbeelding 3" descr="Rituele d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41" y="2827018"/>
            <a:ext cx="20367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3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>
                <a:ea typeface="ＭＳ Ｐゴシック" charset="-128"/>
              </a:rPr>
              <a:t>In 19</a:t>
            </a:r>
            <a:r>
              <a:rPr lang="nl-NL" altLang="nl-NL" baseline="30000">
                <a:ea typeface="ＭＳ Ｐゴシック" charset="-128"/>
              </a:rPr>
              <a:t>e</a:t>
            </a:r>
            <a:r>
              <a:rPr lang="nl-NL" altLang="nl-NL">
                <a:ea typeface="ＭＳ Ｐゴシック" charset="-128"/>
              </a:rPr>
              <a:t> eeuw nadruk op alles wat zichtbaar is. Begin 20</a:t>
            </a:r>
            <a:r>
              <a:rPr lang="nl-NL" altLang="nl-NL" baseline="30000">
                <a:ea typeface="ＭＳ Ｐゴシック" charset="-128"/>
              </a:rPr>
              <a:t>e</a:t>
            </a:r>
            <a:r>
              <a:rPr lang="nl-NL" altLang="nl-NL">
                <a:ea typeface="ＭＳ Ｐゴシック" charset="-128"/>
              </a:rPr>
              <a:t> eeuw tot uitdrukking brengen wat </a:t>
            </a:r>
            <a:r>
              <a:rPr lang="nl-NL" altLang="nl-NL" u="sng">
                <a:ea typeface="ＭＳ Ｐゴシック" charset="-128"/>
              </a:rPr>
              <a:t>achter het zichtbare </a:t>
            </a:r>
            <a:r>
              <a:rPr lang="nl-NL" altLang="nl-NL">
                <a:ea typeface="ＭＳ Ｐゴシック" charset="-128"/>
              </a:rPr>
              <a:t>schuilgaat. </a:t>
            </a:r>
          </a:p>
          <a:p>
            <a:endParaRPr lang="nl-NL" altLang="nl-NL">
              <a:ea typeface="ＭＳ Ｐゴシック" charset="-128"/>
            </a:endParaRPr>
          </a:p>
          <a:p>
            <a:r>
              <a:rPr lang="nl-NL" altLang="nl-NL">
                <a:ea typeface="ＭＳ Ｐゴシック" charset="-128"/>
              </a:rPr>
              <a:t>Freud</a:t>
            </a:r>
          </a:p>
          <a:p>
            <a:r>
              <a:rPr lang="nl-NL" altLang="nl-NL">
                <a:ea typeface="ＭＳ Ｐゴシック" charset="-128"/>
              </a:rPr>
              <a:t>Röntgenstralen</a:t>
            </a:r>
          </a:p>
          <a:p>
            <a:endParaRPr lang="nl-NL" altLang="nl-NL">
              <a:ea typeface="ＭＳ Ｐゴシック" charset="-128"/>
            </a:endParaRPr>
          </a:p>
        </p:txBody>
      </p:sp>
      <p:pic>
        <p:nvPicPr>
          <p:cNvPr id="20483" name="Afbeelding 3" descr="hand_rontgen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9" y="3812223"/>
            <a:ext cx="32607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>
                <a:ea typeface="ＭＳ Ｐゴシック" charset="-128"/>
              </a:rPr>
              <a:t>Expressionisme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dirty="0">
                <a:ea typeface="ＭＳ Ｐゴシック" charset="-128"/>
              </a:rPr>
              <a:t>Onderwerpen die geliefd waren: </a:t>
            </a:r>
          </a:p>
          <a:p>
            <a:pPr>
              <a:buFont typeface="Wingdings" charset="2"/>
              <a:buNone/>
            </a:pPr>
            <a:r>
              <a:rPr lang="nl-NL" altLang="nl-NL" dirty="0">
                <a:ea typeface="ＭＳ Ｐゴシック" charset="-128"/>
              </a:rPr>
              <a:t>    </a:t>
            </a:r>
            <a:r>
              <a:rPr lang="nl-NL" altLang="nl-NL" b="1" u="sng" dirty="0">
                <a:ea typeface="ＭＳ Ｐゴシック" charset="-128"/>
              </a:rPr>
              <a:t>extreme gemoedstoestanden </a:t>
            </a:r>
            <a:r>
              <a:rPr lang="nl-NL" altLang="nl-NL" dirty="0">
                <a:ea typeface="ＭＳ Ｐゴシック" charset="-128"/>
              </a:rPr>
              <a:t>als hysterie en   krankzinnigheid en ervaringen als nachtmerries in een zeer complexe muziek tot uitdrukking werd gebracht.</a:t>
            </a:r>
          </a:p>
          <a:p>
            <a:endParaRPr lang="nl-NL" altLang="nl-NL" dirty="0">
              <a:ea typeface="ＭＳ Ｐゴシック" charset="-128"/>
            </a:endParaRPr>
          </a:p>
          <a:p>
            <a:r>
              <a:rPr lang="nl-NL" altLang="nl-NL" dirty="0">
                <a:ea typeface="ＭＳ Ｐゴシック" charset="-128"/>
              </a:rPr>
              <a:t>Muziek geeft uitdrukking aan </a:t>
            </a:r>
            <a:r>
              <a:rPr lang="nl-NL" altLang="nl-NL" b="1" dirty="0">
                <a:ea typeface="ＭＳ Ｐゴシック" charset="-128"/>
              </a:rPr>
              <a:t>strijd, geweld, conflict, frustratie en innerlijke verscheurdheid.</a:t>
            </a:r>
          </a:p>
        </p:txBody>
      </p:sp>
      <p:pic>
        <p:nvPicPr>
          <p:cNvPr id="21507" name="Afbeelding 3" descr="kokosch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741" y="219393"/>
            <a:ext cx="18843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as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webextensions/webextension1.xml><?xml version="1.0" encoding="utf-8"?>
<we:webextension xmlns:we="http://schemas.microsoft.com/office/webextensions/webextension/2010/11" id="{D096B1E8-7F9E-184E-876E-A27531196216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pUpAcPAipDA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8F978C30-C38A-7648-893B-8547986B9F1B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pMAtL7n_-rc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FD5C8D68-859C-484F-ACB1-556DFF2005C7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XMrdhgWR9Zk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E6EFD859-D4EC-DB4E-BE88-A522A9B212D9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QDvcGhoGvZk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B540148B-93FF-7449-93F9-9BB3D8527995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aHbO4aJ6YSg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201527BD-0E09-7C43-A83B-9746E117E15B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rTBC734Lljk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26</TotalTime>
  <Words>466</Words>
  <Application>Microsoft Macintosh PowerPoint</Application>
  <PresentationFormat>Breedbeeld</PresentationFormat>
  <Paragraphs>101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8" baseType="lpstr">
      <vt:lpstr>Avenir Next Condensed Medium</vt:lpstr>
      <vt:lpstr>Bernard MT Condensed</vt:lpstr>
      <vt:lpstr>Century Gothic</vt:lpstr>
      <vt:lpstr>Comic Sans MS</vt:lpstr>
      <vt:lpstr>Mangal</vt:lpstr>
      <vt:lpstr>ＭＳ Ｐゴシック</vt:lpstr>
      <vt:lpstr>Stencil</vt:lpstr>
      <vt:lpstr>Tahoma</vt:lpstr>
      <vt:lpstr>Verdana</vt:lpstr>
      <vt:lpstr>Wingdings</vt:lpstr>
      <vt:lpstr>Arial</vt:lpstr>
      <vt:lpstr>Gaas</vt:lpstr>
      <vt:lpstr>Herhaling Modern (1900 – 1950)</vt:lpstr>
      <vt:lpstr>Begin 20e eeuw</vt:lpstr>
      <vt:lpstr>Schilderkunst voor en na 20e eeuw</vt:lpstr>
      <vt:lpstr>De 20e eeuw Spiegel aan scherven</vt:lpstr>
      <vt:lpstr>PowerPoint-presentatie</vt:lpstr>
      <vt:lpstr> </vt:lpstr>
      <vt:lpstr>Voor kunstenaars:</vt:lpstr>
      <vt:lpstr>PowerPoint-presentatie</vt:lpstr>
      <vt:lpstr>Expressionisme</vt:lpstr>
      <vt:lpstr>Hoe beschrijf je de muziek?</vt:lpstr>
      <vt:lpstr>Kenmerken Muziek - Muziek van uitersten</vt:lpstr>
      <vt:lpstr>PowerPoint-presentatie</vt:lpstr>
      <vt:lpstr>PowerPoint-presentatie</vt:lpstr>
      <vt:lpstr>PowerPoint-presentatie</vt:lpstr>
      <vt:lpstr>PowerPoint-presentatie</vt:lpstr>
      <vt:lpstr>Jazz Muziek</vt:lpstr>
      <vt:lpstr>     Jazz en Blues – belangrijke termen</vt:lpstr>
      <vt:lpstr>Voorbeelden</vt:lpstr>
      <vt:lpstr>Originele Ragtime</vt:lpstr>
      <vt:lpstr>Ragtime Debussy</vt:lpstr>
      <vt:lpstr>Ragtime Strawinsky</vt:lpstr>
      <vt:lpstr>PowerPoint-presentatie</vt:lpstr>
      <vt:lpstr>PowerPoint-presentatie</vt:lpstr>
      <vt:lpstr>Volkskunst als bron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33</cp:revision>
  <dcterms:created xsi:type="dcterms:W3CDTF">2017-01-24T19:18:16Z</dcterms:created>
  <dcterms:modified xsi:type="dcterms:W3CDTF">2017-01-24T19:44:53Z</dcterms:modified>
</cp:coreProperties>
</file>